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3.JPG" ContentType="image/jpeg"/>
  <Override PartName="/ppt/media/image64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72" r:id="rId15"/>
    <p:sldId id="273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0E0"/>
    <a:srgbClr val="FDFAF3"/>
    <a:srgbClr val="29276C"/>
    <a:srgbClr val="F59DB3"/>
    <a:srgbClr val="FBFACE"/>
    <a:srgbClr val="1873AC"/>
    <a:srgbClr val="247AAE"/>
    <a:srgbClr val="FEFBF4"/>
    <a:srgbClr val="A9D18E"/>
    <a:srgbClr val="A1D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6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348A1-FDDE-B345-AF92-3AC763BE1BC4}" type="datetimeFigureOut">
              <a:rPr lang="fr-FR" smtClean="0"/>
              <a:t>21/12/2017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0B313-A4E7-9A4F-BF8A-F73B357286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55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B313-A4E7-9A4F-BF8A-F73B3572863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91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‹N°›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fr-FR"/>
              <a:t>IP2 - IT For Business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26" Type="http://schemas.openxmlformats.org/officeDocument/2006/relationships/image" Target="../media/image50.sv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6.tiff"/><Relationship Id="rId16" Type="http://schemas.openxmlformats.org/officeDocument/2006/relationships/image" Target="../media/image40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24" Type="http://schemas.openxmlformats.org/officeDocument/2006/relationships/image" Target="../media/image48.sv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svg"/><Relationship Id="rId19" Type="http://schemas.openxmlformats.org/officeDocument/2006/relationships/image" Target="../media/image43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Relationship Id="rId22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jpe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>
                <a:solidFill>
                  <a:srgbClr val="1873AC"/>
                </a:solidFill>
                <a:latin typeface="Pacifico" panose="02000000000000000000" pitchFamily="2" charset="0"/>
              </a:rPr>
              <a:t>Machouillons le web!</a:t>
            </a:r>
          </a:p>
        </p:txBody>
      </p:sp>
      <p:sp>
        <p:nvSpPr>
          <p:cNvPr id="4" name="AutoShape 2" descr="Images intégrées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08" y="4749121"/>
            <a:ext cx="3254995" cy="1828649"/>
          </a:xfrm>
          <a:prstGeom prst="rect">
            <a:avLst/>
          </a:prstGeom>
        </p:spPr>
      </p:pic>
      <p:pic>
        <p:nvPicPr>
          <p:cNvPr id="1034" name="Picture 10" descr="http://i.huffpost.com/gen/1549140/thumbs/o-CHEWING-GUM-faceboo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7543" cy="45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634" y="-10889"/>
            <a:ext cx="1161144" cy="461554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490" y="-10889"/>
            <a:ext cx="1161144" cy="461554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587" y="-10889"/>
            <a:ext cx="888413" cy="461554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902" y="905224"/>
            <a:ext cx="3961259" cy="27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1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7759" y="1937159"/>
            <a:ext cx="10557164" cy="4401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Charte graphique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339266" y="2471129"/>
            <a:ext cx="5110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10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0ADED48E-99DD-4878-87BD-D846D7A55615}"/>
              </a:ext>
            </a:extLst>
          </p:cNvPr>
          <p:cNvSpPr txBox="1">
            <a:spLocks/>
          </p:cNvSpPr>
          <p:nvPr/>
        </p:nvSpPr>
        <p:spPr>
          <a:xfrm>
            <a:off x="1147047" y="2474224"/>
            <a:ext cx="3534669" cy="1377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2800" cap="none" dirty="0">
                <a:solidFill>
                  <a:srgbClr val="002060"/>
                </a:solidFill>
                <a:latin typeface="Pacifico" panose="02000000000000000000" pitchFamily="2" charset="0"/>
              </a:rPr>
              <a:t>Pour les titres:</a:t>
            </a:r>
          </a:p>
          <a:p>
            <a:pPr>
              <a:lnSpc>
                <a:spcPct val="150000"/>
              </a:lnSpc>
            </a:pPr>
            <a:r>
              <a:rPr lang="fr-FR" sz="2800" cap="none" dirty="0">
                <a:solidFill>
                  <a:srgbClr val="002060"/>
                </a:solidFill>
                <a:latin typeface="Pacifico" panose="02000000000000000000" pitchFamily="2" charset="0"/>
              </a:rPr>
              <a:t>'Pacifico', cursive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DA6BAFF-456C-4BBA-B36A-9789B3F649C4}"/>
              </a:ext>
            </a:extLst>
          </p:cNvPr>
          <p:cNvSpPr txBox="1"/>
          <p:nvPr/>
        </p:nvSpPr>
        <p:spPr>
          <a:xfrm>
            <a:off x="1173262" y="4552334"/>
            <a:ext cx="262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10000"/>
                  </a:schemeClr>
                </a:solidFill>
                <a:latin typeface="Open Sans"/>
              </a:rPr>
              <a:t>Pour les textes:</a:t>
            </a:r>
          </a:p>
          <a:p>
            <a:r>
              <a:rPr lang="fr-FR" dirty="0">
                <a:solidFill>
                  <a:schemeClr val="bg1">
                    <a:lumMod val="10000"/>
                  </a:schemeClr>
                </a:solidFill>
                <a:latin typeface="Open Sans"/>
              </a:rPr>
              <a:t>'Open Sans', sans-</a:t>
            </a:r>
            <a:r>
              <a:rPr lang="fr-FR" dirty="0" err="1">
                <a:solidFill>
                  <a:schemeClr val="bg1">
                    <a:lumMod val="10000"/>
                  </a:schemeClr>
                </a:solidFill>
                <a:latin typeface="Open Sans"/>
              </a:rPr>
              <a:t>serif</a:t>
            </a:r>
            <a:r>
              <a:rPr lang="fr-FR" dirty="0">
                <a:solidFill>
                  <a:schemeClr val="bg1">
                    <a:lumMod val="10000"/>
                  </a:schemeClr>
                </a:solidFill>
                <a:latin typeface="Open Sans"/>
              </a:rPr>
              <a:t>;</a:t>
            </a:r>
          </a:p>
          <a:p>
            <a:endParaRPr lang="fr-FR" dirty="0">
              <a:latin typeface="Open Sans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458D9230-6B3C-4F11-911D-8D3A0DFB5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9986" y="3628364"/>
            <a:ext cx="446795" cy="446795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8CDEBB1A-0662-4920-84CF-65CBF9C39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0044" y="5311023"/>
            <a:ext cx="450505" cy="450505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60F80539-DB51-4043-983F-083FF95F5B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6571" y="3885764"/>
            <a:ext cx="1706174" cy="1706174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1DD080E5-A703-4EEE-8FC2-763863662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51882" y="2116991"/>
            <a:ext cx="266342" cy="266342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3F99494D-98F9-48B3-8A9F-85A9CD11ED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7489" y="2125510"/>
            <a:ext cx="900208" cy="900208"/>
          </a:xfrm>
          <a:prstGeom prst="rect">
            <a:avLst/>
          </a:prstGeom>
        </p:spPr>
      </p:pic>
      <p:pic>
        <p:nvPicPr>
          <p:cNvPr id="30" name="Graphique 29">
            <a:extLst>
              <a:ext uri="{FF2B5EF4-FFF2-40B4-BE49-F238E27FC236}">
                <a16:creationId xmlns:a16="http://schemas.microsoft.com/office/drawing/2014/main" id="{C07EE816-D2B3-4B76-BD3A-871267A1C6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18224" y="3860627"/>
            <a:ext cx="654434" cy="654434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CD452BE4-4BE8-4DDD-B6D7-77003CB914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27593" y="4463704"/>
            <a:ext cx="550295" cy="550295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B5C01C13-30A6-4283-9086-62CEA4A706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56535" y="2733767"/>
            <a:ext cx="879012" cy="879012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DA57B734-9563-4640-A9FA-98FB8B40B7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77952" y="5512483"/>
            <a:ext cx="557167" cy="557167"/>
          </a:xfrm>
          <a:prstGeom prst="rect">
            <a:avLst/>
          </a:prstGeom>
        </p:spPr>
      </p:pic>
      <p:pic>
        <p:nvPicPr>
          <p:cNvPr id="38" name="Graphique 37">
            <a:extLst>
              <a:ext uri="{FF2B5EF4-FFF2-40B4-BE49-F238E27FC236}">
                <a16:creationId xmlns:a16="http://schemas.microsoft.com/office/drawing/2014/main" id="{E2CC1810-8010-4781-9B5D-DAC099F3A5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77867" y="4274727"/>
            <a:ext cx="1641762" cy="1641762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82910E8C-7DE5-444A-9726-B43F41360E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46210" y="2670425"/>
            <a:ext cx="597877" cy="597877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2F2AD313-2FB6-4ADC-B988-F25FE4F963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44087" y="3471290"/>
            <a:ext cx="707777" cy="7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38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7759" y="1937157"/>
            <a:ext cx="10557164" cy="4401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Démonstration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252603" y="2229633"/>
            <a:ext cx="5110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11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16499" b="14896"/>
          <a:stretch/>
        </p:blipFill>
        <p:spPr>
          <a:xfrm>
            <a:off x="2939953" y="2132699"/>
            <a:ext cx="5888421" cy="400992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782909" y="2127757"/>
            <a:ext cx="420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spc="2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ET MAINTENANT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782909" y="5576513"/>
            <a:ext cx="420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spc="2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MACHOUILLONS LE WEB!</a:t>
            </a:r>
          </a:p>
        </p:txBody>
      </p:sp>
    </p:spTree>
    <p:extLst>
      <p:ext uri="{BB962C8B-B14F-4D97-AF65-F5344CB8AC3E}">
        <p14:creationId xmlns:p14="http://schemas.microsoft.com/office/powerpoint/2010/main" val="13408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1733" y="1874552"/>
            <a:ext cx="10557164" cy="4401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Limites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12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792ADF0-5EA9-41D4-9459-E09F506C5091}"/>
              </a:ext>
            </a:extLst>
          </p:cNvPr>
          <p:cNvGrpSpPr/>
          <p:nvPr/>
        </p:nvGrpSpPr>
        <p:grpSpPr>
          <a:xfrm>
            <a:off x="5325187" y="2234222"/>
            <a:ext cx="1580592" cy="1580592"/>
            <a:chOff x="8233679" y="3738094"/>
            <a:chExt cx="761133" cy="761133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D2F75931-A391-4958-A012-3B38814D935A}"/>
                </a:ext>
              </a:extLst>
            </p:cNvPr>
            <p:cNvSpPr/>
            <p:nvPr/>
          </p:nvSpPr>
          <p:spPr>
            <a:xfrm>
              <a:off x="8233679" y="3738094"/>
              <a:ext cx="761133" cy="761133"/>
            </a:xfrm>
            <a:prstGeom prst="ellipse">
              <a:avLst/>
            </a:prstGeom>
            <a:solidFill>
              <a:srgbClr val="292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F1FF5F97-3D58-4C69-AA1A-084F5970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05681" y="3909927"/>
              <a:ext cx="417465" cy="417465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BA68D23-E2AF-4E90-8FB8-D94EB416DB85}"/>
              </a:ext>
            </a:extLst>
          </p:cNvPr>
          <p:cNvGrpSpPr/>
          <p:nvPr/>
        </p:nvGrpSpPr>
        <p:grpSpPr>
          <a:xfrm>
            <a:off x="3401786" y="2769961"/>
            <a:ext cx="1580592" cy="1580592"/>
            <a:chOff x="3690698" y="2126073"/>
            <a:chExt cx="1138921" cy="1138921"/>
          </a:xfrm>
        </p:grpSpPr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2388428-5826-47B1-894E-FEC660DEB073}"/>
                </a:ext>
              </a:extLst>
            </p:cNvPr>
            <p:cNvSpPr/>
            <p:nvPr/>
          </p:nvSpPr>
          <p:spPr>
            <a:xfrm>
              <a:off x="3690698" y="2126073"/>
              <a:ext cx="1138921" cy="1138921"/>
            </a:xfrm>
            <a:prstGeom prst="ellipse">
              <a:avLst/>
            </a:prstGeom>
            <a:solidFill>
              <a:srgbClr val="292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C2051E4D-31A8-449F-9337-4C7724C78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3805662" y="2213020"/>
              <a:ext cx="866813" cy="866813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8AD20705-43D8-42C5-940D-4CDFDAA6FD37}"/>
              </a:ext>
            </a:extLst>
          </p:cNvPr>
          <p:cNvGrpSpPr/>
          <p:nvPr/>
        </p:nvGrpSpPr>
        <p:grpSpPr>
          <a:xfrm>
            <a:off x="7367117" y="2773997"/>
            <a:ext cx="1580592" cy="1580592"/>
            <a:chOff x="5445377" y="3261032"/>
            <a:chExt cx="1138921" cy="1138921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41FDD45-64F1-48D5-90C1-8BBB6D31E316}"/>
                </a:ext>
              </a:extLst>
            </p:cNvPr>
            <p:cNvSpPr/>
            <p:nvPr/>
          </p:nvSpPr>
          <p:spPr>
            <a:xfrm>
              <a:off x="5445377" y="3261032"/>
              <a:ext cx="1138921" cy="1138921"/>
            </a:xfrm>
            <a:prstGeom prst="ellipse">
              <a:avLst/>
            </a:prstGeom>
            <a:solidFill>
              <a:srgbClr val="292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5675F7E-B335-40EF-B4C2-C0C4E44C4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71714" y="3411477"/>
              <a:ext cx="820294" cy="820294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A42DE26-CE15-4E18-83A9-779479264D2C}"/>
              </a:ext>
            </a:extLst>
          </p:cNvPr>
          <p:cNvGrpSpPr/>
          <p:nvPr/>
        </p:nvGrpSpPr>
        <p:grpSpPr>
          <a:xfrm>
            <a:off x="2055875" y="4206482"/>
            <a:ext cx="1580592" cy="1580592"/>
            <a:chOff x="2857489" y="4333463"/>
            <a:chExt cx="1138921" cy="1138921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1E4A8F1-B06D-4ADD-B003-D98BD64E6455}"/>
                </a:ext>
              </a:extLst>
            </p:cNvPr>
            <p:cNvSpPr/>
            <p:nvPr/>
          </p:nvSpPr>
          <p:spPr>
            <a:xfrm>
              <a:off x="2857489" y="4333463"/>
              <a:ext cx="1138921" cy="1138921"/>
            </a:xfrm>
            <a:prstGeom prst="ellipse">
              <a:avLst/>
            </a:prstGeom>
            <a:solidFill>
              <a:srgbClr val="292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86D60F7F-A204-4D5D-9406-1773466C0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45737" y="4461790"/>
              <a:ext cx="788912" cy="788912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1757972-23E2-41B6-A751-C0480299794D}"/>
              </a:ext>
            </a:extLst>
          </p:cNvPr>
          <p:cNvGrpSpPr/>
          <p:nvPr/>
        </p:nvGrpSpPr>
        <p:grpSpPr>
          <a:xfrm>
            <a:off x="8549801" y="4205931"/>
            <a:ext cx="1580592" cy="1580592"/>
            <a:chOff x="8209624" y="2302147"/>
            <a:chExt cx="1138921" cy="1138921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C257B986-AF0B-4A0A-A064-EF4F83E83F97}"/>
                </a:ext>
              </a:extLst>
            </p:cNvPr>
            <p:cNvSpPr/>
            <p:nvPr/>
          </p:nvSpPr>
          <p:spPr>
            <a:xfrm>
              <a:off x="8209624" y="2302147"/>
              <a:ext cx="1138921" cy="1138921"/>
            </a:xfrm>
            <a:prstGeom prst="ellipse">
              <a:avLst/>
            </a:prstGeom>
            <a:solidFill>
              <a:srgbClr val="2927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7725093-7EB6-45B1-A768-3989CBFE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51011" y="2397335"/>
              <a:ext cx="863697" cy="863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74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1733" y="1874552"/>
            <a:ext cx="10557164" cy="4401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Montée en Compétences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13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15BE01-5D58-4C1E-834B-2697D4ED9D9E}"/>
              </a:ext>
            </a:extLst>
          </p:cNvPr>
          <p:cNvSpPr txBox="1"/>
          <p:nvPr/>
        </p:nvSpPr>
        <p:spPr>
          <a:xfrm>
            <a:off x="1274884" y="261549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HTML/CSS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3BFF1B-D28F-490F-B995-3C7C71FF15A4}"/>
              </a:ext>
            </a:extLst>
          </p:cNvPr>
          <p:cNvSpPr txBox="1"/>
          <p:nvPr/>
        </p:nvSpPr>
        <p:spPr>
          <a:xfrm>
            <a:off x="1274884" y="3116293"/>
            <a:ext cx="6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SVG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09C3C9-CCC5-4DF1-9E39-E430AB3867BE}"/>
              </a:ext>
            </a:extLst>
          </p:cNvPr>
          <p:cNvSpPr txBox="1"/>
          <p:nvPr/>
        </p:nvSpPr>
        <p:spPr>
          <a:xfrm>
            <a:off x="1274885" y="3581356"/>
            <a:ext cx="11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Responsive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EF73D4-5587-4C98-A666-D92D59CDD013}"/>
              </a:ext>
            </a:extLst>
          </p:cNvPr>
          <p:cNvSpPr txBox="1"/>
          <p:nvPr/>
        </p:nvSpPr>
        <p:spPr>
          <a:xfrm>
            <a:off x="1274884" y="4075056"/>
            <a:ext cx="106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Bootstrap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CCA4E0-E387-47FA-B107-3F24CD0E60D1}"/>
              </a:ext>
            </a:extLst>
          </p:cNvPr>
          <p:cNvSpPr txBox="1"/>
          <p:nvPr/>
        </p:nvSpPr>
        <p:spPr>
          <a:xfrm>
            <a:off x="1274884" y="457585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Design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549157B-06C7-4D65-8D11-E54C193FB017}"/>
              </a:ext>
            </a:extLst>
          </p:cNvPr>
          <p:cNvSpPr txBox="1"/>
          <p:nvPr/>
        </p:nvSpPr>
        <p:spPr>
          <a:xfrm>
            <a:off x="1274884" y="499064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Js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0D19DED-78B3-4F1A-880E-33E30CA1E9DC}"/>
              </a:ext>
            </a:extLst>
          </p:cNvPr>
          <p:cNvSpPr txBox="1"/>
          <p:nvPr/>
        </p:nvSpPr>
        <p:spPr>
          <a:xfrm>
            <a:off x="1248508" y="5425706"/>
            <a:ext cx="13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Organisation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9C2859C-57A1-4111-AABF-A1C90E0F3592}"/>
              </a:ext>
            </a:extLst>
          </p:cNvPr>
          <p:cNvSpPr txBox="1"/>
          <p:nvPr/>
        </p:nvSpPr>
        <p:spPr>
          <a:xfrm>
            <a:off x="3376172" y="2553014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443773-5447-4551-A88A-C84F4FC0448A}"/>
              </a:ext>
            </a:extLst>
          </p:cNvPr>
          <p:cNvSpPr txBox="1"/>
          <p:nvPr/>
        </p:nvSpPr>
        <p:spPr>
          <a:xfrm>
            <a:off x="3376172" y="30538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\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63932A-068C-4F69-B8D0-A4B305B1D5E2}"/>
              </a:ext>
            </a:extLst>
          </p:cNvPr>
          <p:cNvSpPr txBox="1"/>
          <p:nvPr/>
        </p:nvSpPr>
        <p:spPr>
          <a:xfrm>
            <a:off x="3376173" y="3518873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AAFC325-3E47-4E3F-A0A7-AA2D27ED011C}"/>
              </a:ext>
            </a:extLst>
          </p:cNvPr>
          <p:cNvSpPr txBox="1"/>
          <p:nvPr/>
        </p:nvSpPr>
        <p:spPr>
          <a:xfrm>
            <a:off x="3376172" y="4012573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****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EC64DD3-2CCA-4851-A838-B548112974C9}"/>
              </a:ext>
            </a:extLst>
          </p:cNvPr>
          <p:cNvSpPr txBox="1"/>
          <p:nvPr/>
        </p:nvSpPr>
        <p:spPr>
          <a:xfrm>
            <a:off x="3376172" y="4513369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76F8C39-8252-4B9B-A3A9-D6BE8F9F084E}"/>
              </a:ext>
            </a:extLst>
          </p:cNvPr>
          <p:cNvSpPr txBox="1"/>
          <p:nvPr/>
        </p:nvSpPr>
        <p:spPr>
          <a:xfrm>
            <a:off x="3376172" y="492815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\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B7F1B36-6705-4750-A980-E504A78118E9}"/>
              </a:ext>
            </a:extLst>
          </p:cNvPr>
          <p:cNvSpPr txBox="1"/>
          <p:nvPr/>
        </p:nvSpPr>
        <p:spPr>
          <a:xfrm>
            <a:off x="3376172" y="5363223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27074ED-4751-459B-AB41-49A4DBD0C469}"/>
              </a:ext>
            </a:extLst>
          </p:cNvPr>
          <p:cNvSpPr txBox="1"/>
          <p:nvPr/>
        </p:nvSpPr>
        <p:spPr>
          <a:xfrm>
            <a:off x="5709043" y="256642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FC0BD08-DB5E-4CD1-B936-B5A55C8B6765}"/>
              </a:ext>
            </a:extLst>
          </p:cNvPr>
          <p:cNvSpPr txBox="1"/>
          <p:nvPr/>
        </p:nvSpPr>
        <p:spPr>
          <a:xfrm>
            <a:off x="5709043" y="3067222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1A03E5-D604-4A16-9DE1-9093D482DCF9}"/>
              </a:ext>
            </a:extLst>
          </p:cNvPr>
          <p:cNvSpPr txBox="1"/>
          <p:nvPr/>
        </p:nvSpPr>
        <p:spPr>
          <a:xfrm>
            <a:off x="5709044" y="3532285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</a:t>
            </a:r>
            <a:r>
              <a:rPr lang="fr-FR" sz="2800" dirty="0">
                <a:solidFill>
                  <a:srgbClr val="FFC000"/>
                </a:solidFill>
              </a:rPr>
              <a:t>**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6A90E1A-CD3C-4266-8463-4DB22F27660C}"/>
              </a:ext>
            </a:extLst>
          </p:cNvPr>
          <p:cNvSpPr txBox="1"/>
          <p:nvPr/>
        </p:nvSpPr>
        <p:spPr>
          <a:xfrm>
            <a:off x="5709043" y="4025985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****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D27DD2-3414-415B-A160-1725E78D1D1E}"/>
              </a:ext>
            </a:extLst>
          </p:cNvPr>
          <p:cNvSpPr txBox="1"/>
          <p:nvPr/>
        </p:nvSpPr>
        <p:spPr>
          <a:xfrm>
            <a:off x="5709043" y="4526781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</a:t>
            </a:r>
            <a:r>
              <a:rPr lang="fr-FR" sz="2800" dirty="0">
                <a:solidFill>
                  <a:srgbClr val="FFC000"/>
                </a:solidFill>
              </a:rPr>
              <a:t>**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6544BBF-4FD7-43A3-A993-A974F14B95EF}"/>
              </a:ext>
            </a:extLst>
          </p:cNvPr>
          <p:cNvSpPr txBox="1"/>
          <p:nvPr/>
        </p:nvSpPr>
        <p:spPr>
          <a:xfrm>
            <a:off x="5709043" y="4941571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80218E8-C75D-4619-824B-8C8704AA9F66}"/>
              </a:ext>
            </a:extLst>
          </p:cNvPr>
          <p:cNvSpPr txBox="1"/>
          <p:nvPr/>
        </p:nvSpPr>
        <p:spPr>
          <a:xfrm>
            <a:off x="5709043" y="5376635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70960E9F-D597-40E7-BB50-44A7C6FC4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54"/>
          <a:stretch/>
        </p:blipFill>
        <p:spPr>
          <a:xfrm>
            <a:off x="9524618" y="336984"/>
            <a:ext cx="1890305" cy="1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31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1733" y="1874552"/>
            <a:ext cx="10557164" cy="4401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Montée en Compétences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14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15BE01-5D58-4C1E-834B-2697D4ED9D9E}"/>
              </a:ext>
            </a:extLst>
          </p:cNvPr>
          <p:cNvSpPr txBox="1"/>
          <p:nvPr/>
        </p:nvSpPr>
        <p:spPr>
          <a:xfrm>
            <a:off x="1274884" y="261549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HTML/CSS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3BFF1B-D28F-490F-B995-3C7C71FF15A4}"/>
              </a:ext>
            </a:extLst>
          </p:cNvPr>
          <p:cNvSpPr txBox="1"/>
          <p:nvPr/>
        </p:nvSpPr>
        <p:spPr>
          <a:xfrm>
            <a:off x="1274884" y="3116293"/>
            <a:ext cx="6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SVG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09C3C9-CCC5-4DF1-9E39-E430AB3867BE}"/>
              </a:ext>
            </a:extLst>
          </p:cNvPr>
          <p:cNvSpPr txBox="1"/>
          <p:nvPr/>
        </p:nvSpPr>
        <p:spPr>
          <a:xfrm>
            <a:off x="1274885" y="3581356"/>
            <a:ext cx="11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Responsive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EF73D4-5587-4C98-A666-D92D59CDD013}"/>
              </a:ext>
            </a:extLst>
          </p:cNvPr>
          <p:cNvSpPr txBox="1"/>
          <p:nvPr/>
        </p:nvSpPr>
        <p:spPr>
          <a:xfrm>
            <a:off x="1274884" y="4075056"/>
            <a:ext cx="106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Bootstrap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CCA4E0-E387-47FA-B107-3F24CD0E60D1}"/>
              </a:ext>
            </a:extLst>
          </p:cNvPr>
          <p:cNvSpPr txBox="1"/>
          <p:nvPr/>
        </p:nvSpPr>
        <p:spPr>
          <a:xfrm>
            <a:off x="1274884" y="457585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Design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549157B-06C7-4D65-8D11-E54C193FB017}"/>
              </a:ext>
            </a:extLst>
          </p:cNvPr>
          <p:cNvSpPr txBox="1"/>
          <p:nvPr/>
        </p:nvSpPr>
        <p:spPr>
          <a:xfrm>
            <a:off x="1274884" y="499064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Js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0D19DED-78B3-4F1A-880E-33E30CA1E9DC}"/>
              </a:ext>
            </a:extLst>
          </p:cNvPr>
          <p:cNvSpPr txBox="1"/>
          <p:nvPr/>
        </p:nvSpPr>
        <p:spPr>
          <a:xfrm>
            <a:off x="1274884" y="5425706"/>
            <a:ext cx="13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Organisation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9C2859C-57A1-4111-AABF-A1C90E0F3592}"/>
              </a:ext>
            </a:extLst>
          </p:cNvPr>
          <p:cNvSpPr txBox="1"/>
          <p:nvPr/>
        </p:nvSpPr>
        <p:spPr>
          <a:xfrm>
            <a:off x="3210439" y="2615497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443773-5447-4551-A88A-C84F4FC0448A}"/>
              </a:ext>
            </a:extLst>
          </p:cNvPr>
          <p:cNvSpPr txBox="1"/>
          <p:nvPr/>
        </p:nvSpPr>
        <p:spPr>
          <a:xfrm>
            <a:off x="3210439" y="311629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\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63932A-068C-4F69-B8D0-A4B305B1D5E2}"/>
              </a:ext>
            </a:extLst>
          </p:cNvPr>
          <p:cNvSpPr txBox="1"/>
          <p:nvPr/>
        </p:nvSpPr>
        <p:spPr>
          <a:xfrm>
            <a:off x="3210440" y="3581356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AAFC325-3E47-4E3F-A0A7-AA2D27ED011C}"/>
              </a:ext>
            </a:extLst>
          </p:cNvPr>
          <p:cNvSpPr txBox="1"/>
          <p:nvPr/>
        </p:nvSpPr>
        <p:spPr>
          <a:xfrm>
            <a:off x="3210439" y="4075056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EC64DD3-2CCA-4851-A838-B548112974C9}"/>
              </a:ext>
            </a:extLst>
          </p:cNvPr>
          <p:cNvSpPr txBox="1"/>
          <p:nvPr/>
        </p:nvSpPr>
        <p:spPr>
          <a:xfrm>
            <a:off x="3210439" y="4575852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76F8C39-8252-4B9B-A3A9-D6BE8F9F084E}"/>
              </a:ext>
            </a:extLst>
          </p:cNvPr>
          <p:cNvSpPr txBox="1"/>
          <p:nvPr/>
        </p:nvSpPr>
        <p:spPr>
          <a:xfrm>
            <a:off x="3210439" y="499064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\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B7F1B36-6705-4750-A980-E504A78118E9}"/>
              </a:ext>
            </a:extLst>
          </p:cNvPr>
          <p:cNvSpPr txBox="1"/>
          <p:nvPr/>
        </p:nvSpPr>
        <p:spPr>
          <a:xfrm>
            <a:off x="3210439" y="5425706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27074ED-4751-459B-AB41-49A4DBD0C469}"/>
              </a:ext>
            </a:extLst>
          </p:cNvPr>
          <p:cNvSpPr txBox="1"/>
          <p:nvPr/>
        </p:nvSpPr>
        <p:spPr>
          <a:xfrm>
            <a:off x="5543310" y="2628909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  <a:r>
              <a:rPr lang="fr-FR" sz="2800" dirty="0">
                <a:solidFill>
                  <a:srgbClr val="FFC000"/>
                </a:solidFill>
              </a:rPr>
              <a:t>**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FC0BD08-DB5E-4CD1-B936-B5A55C8B6765}"/>
              </a:ext>
            </a:extLst>
          </p:cNvPr>
          <p:cNvSpPr txBox="1"/>
          <p:nvPr/>
        </p:nvSpPr>
        <p:spPr>
          <a:xfrm>
            <a:off x="5543310" y="3129705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1A03E5-D604-4A16-9DE1-9093D482DCF9}"/>
              </a:ext>
            </a:extLst>
          </p:cNvPr>
          <p:cNvSpPr txBox="1"/>
          <p:nvPr/>
        </p:nvSpPr>
        <p:spPr>
          <a:xfrm>
            <a:off x="5543311" y="359476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</a:t>
            </a:r>
            <a:r>
              <a:rPr lang="fr-FR" sz="2800" dirty="0">
                <a:solidFill>
                  <a:srgbClr val="FFC000"/>
                </a:solidFill>
              </a:rPr>
              <a:t>**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6A90E1A-CD3C-4266-8463-4DB22F27660C}"/>
              </a:ext>
            </a:extLst>
          </p:cNvPr>
          <p:cNvSpPr txBox="1"/>
          <p:nvPr/>
        </p:nvSpPr>
        <p:spPr>
          <a:xfrm>
            <a:off x="5543310" y="4088468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D27DD2-3414-415B-A160-1725E78D1D1E}"/>
              </a:ext>
            </a:extLst>
          </p:cNvPr>
          <p:cNvSpPr txBox="1"/>
          <p:nvPr/>
        </p:nvSpPr>
        <p:spPr>
          <a:xfrm>
            <a:off x="5543310" y="4589264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</a:t>
            </a:r>
            <a:r>
              <a:rPr lang="fr-FR" sz="2800" dirty="0">
                <a:solidFill>
                  <a:srgbClr val="FFC000"/>
                </a:solidFill>
              </a:rPr>
              <a:t>**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6544BBF-4FD7-43A3-A993-A974F14B95EF}"/>
              </a:ext>
            </a:extLst>
          </p:cNvPr>
          <p:cNvSpPr txBox="1"/>
          <p:nvPr/>
        </p:nvSpPr>
        <p:spPr>
          <a:xfrm>
            <a:off x="5543310" y="5004054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80218E8-C75D-4619-824B-8C8704AA9F66}"/>
              </a:ext>
            </a:extLst>
          </p:cNvPr>
          <p:cNvSpPr txBox="1"/>
          <p:nvPr/>
        </p:nvSpPr>
        <p:spPr>
          <a:xfrm>
            <a:off x="5543310" y="5439118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</a:t>
            </a:r>
            <a:r>
              <a:rPr lang="fr-FR" sz="2800" dirty="0">
                <a:solidFill>
                  <a:srgbClr val="FFC000"/>
                </a:solidFill>
              </a:rPr>
              <a:t>**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2A552A-B11D-4AF8-A09A-CC6BF685C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28" t="56283" r="28432" b="17948"/>
          <a:stretch/>
        </p:blipFill>
        <p:spPr>
          <a:xfrm>
            <a:off x="8006810" y="2942267"/>
            <a:ext cx="2526287" cy="281562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05BC52E-4EBB-4070-B137-D6C4CEA6F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54"/>
          <a:stretch/>
        </p:blipFill>
        <p:spPr>
          <a:xfrm>
            <a:off x="9524618" y="336984"/>
            <a:ext cx="1890305" cy="1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50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1733" y="1874552"/>
            <a:ext cx="10557164" cy="4401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Montée en Compétences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15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15BE01-5D58-4C1E-834B-2697D4ED9D9E}"/>
              </a:ext>
            </a:extLst>
          </p:cNvPr>
          <p:cNvSpPr txBox="1"/>
          <p:nvPr/>
        </p:nvSpPr>
        <p:spPr>
          <a:xfrm>
            <a:off x="1274884" y="261549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HTML/CSS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3BFF1B-D28F-490F-B995-3C7C71FF15A4}"/>
              </a:ext>
            </a:extLst>
          </p:cNvPr>
          <p:cNvSpPr txBox="1"/>
          <p:nvPr/>
        </p:nvSpPr>
        <p:spPr>
          <a:xfrm>
            <a:off x="1274884" y="3116293"/>
            <a:ext cx="6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SVG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009C3C9-CCC5-4DF1-9E39-E430AB3867BE}"/>
              </a:ext>
            </a:extLst>
          </p:cNvPr>
          <p:cNvSpPr txBox="1"/>
          <p:nvPr/>
        </p:nvSpPr>
        <p:spPr>
          <a:xfrm>
            <a:off x="1274885" y="3581356"/>
            <a:ext cx="11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Responsive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EF73D4-5587-4C98-A666-D92D59CDD013}"/>
              </a:ext>
            </a:extLst>
          </p:cNvPr>
          <p:cNvSpPr txBox="1"/>
          <p:nvPr/>
        </p:nvSpPr>
        <p:spPr>
          <a:xfrm>
            <a:off x="1274884" y="4075056"/>
            <a:ext cx="106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Bootstrap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5CCA4E0-E387-47FA-B107-3F24CD0E60D1}"/>
              </a:ext>
            </a:extLst>
          </p:cNvPr>
          <p:cNvSpPr txBox="1"/>
          <p:nvPr/>
        </p:nvSpPr>
        <p:spPr>
          <a:xfrm>
            <a:off x="1274884" y="457585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Design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549157B-06C7-4D65-8D11-E54C193FB017}"/>
              </a:ext>
            </a:extLst>
          </p:cNvPr>
          <p:cNvSpPr txBox="1"/>
          <p:nvPr/>
        </p:nvSpPr>
        <p:spPr>
          <a:xfrm>
            <a:off x="1274884" y="499064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C000"/>
                </a:solidFill>
              </a:rPr>
              <a:t>Js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0D19DED-78B3-4F1A-880E-33E30CA1E9DC}"/>
              </a:ext>
            </a:extLst>
          </p:cNvPr>
          <p:cNvSpPr txBox="1"/>
          <p:nvPr/>
        </p:nvSpPr>
        <p:spPr>
          <a:xfrm>
            <a:off x="1274884" y="5425706"/>
            <a:ext cx="13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Organisation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9C2859C-57A1-4111-AABF-A1C90E0F3592}"/>
              </a:ext>
            </a:extLst>
          </p:cNvPr>
          <p:cNvSpPr txBox="1"/>
          <p:nvPr/>
        </p:nvSpPr>
        <p:spPr>
          <a:xfrm>
            <a:off x="3178272" y="2615497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443773-5447-4551-A88A-C84F4FC0448A}"/>
              </a:ext>
            </a:extLst>
          </p:cNvPr>
          <p:cNvSpPr txBox="1"/>
          <p:nvPr/>
        </p:nvSpPr>
        <p:spPr>
          <a:xfrm>
            <a:off x="3178272" y="311629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\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63932A-068C-4F69-B8D0-A4B305B1D5E2}"/>
              </a:ext>
            </a:extLst>
          </p:cNvPr>
          <p:cNvSpPr txBox="1"/>
          <p:nvPr/>
        </p:nvSpPr>
        <p:spPr>
          <a:xfrm>
            <a:off x="3178273" y="3581356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AAFC325-3E47-4E3F-A0A7-AA2D27ED011C}"/>
              </a:ext>
            </a:extLst>
          </p:cNvPr>
          <p:cNvSpPr txBox="1"/>
          <p:nvPr/>
        </p:nvSpPr>
        <p:spPr>
          <a:xfrm>
            <a:off x="3178272" y="407505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\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EC64DD3-2CCA-4851-A838-B548112974C9}"/>
              </a:ext>
            </a:extLst>
          </p:cNvPr>
          <p:cNvSpPr txBox="1"/>
          <p:nvPr/>
        </p:nvSpPr>
        <p:spPr>
          <a:xfrm>
            <a:off x="3178272" y="4575852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76F8C39-8252-4B9B-A3A9-D6BE8F9F084E}"/>
              </a:ext>
            </a:extLst>
          </p:cNvPr>
          <p:cNvSpPr txBox="1"/>
          <p:nvPr/>
        </p:nvSpPr>
        <p:spPr>
          <a:xfrm>
            <a:off x="3178272" y="4990642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B7F1B36-6705-4750-A980-E504A78118E9}"/>
              </a:ext>
            </a:extLst>
          </p:cNvPr>
          <p:cNvSpPr txBox="1"/>
          <p:nvPr/>
        </p:nvSpPr>
        <p:spPr>
          <a:xfrm>
            <a:off x="3178272" y="5425706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27074ED-4751-459B-AB41-49A4DBD0C469}"/>
              </a:ext>
            </a:extLst>
          </p:cNvPr>
          <p:cNvSpPr txBox="1"/>
          <p:nvPr/>
        </p:nvSpPr>
        <p:spPr>
          <a:xfrm>
            <a:off x="5511143" y="2628909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FC0BD08-DB5E-4CD1-B936-B5A55C8B6765}"/>
              </a:ext>
            </a:extLst>
          </p:cNvPr>
          <p:cNvSpPr txBox="1"/>
          <p:nvPr/>
        </p:nvSpPr>
        <p:spPr>
          <a:xfrm>
            <a:off x="5511143" y="3129705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</a:rPr>
              <a:t>****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01A03E5-D604-4A16-9DE1-9093D482DCF9}"/>
              </a:ext>
            </a:extLst>
          </p:cNvPr>
          <p:cNvSpPr txBox="1"/>
          <p:nvPr/>
        </p:nvSpPr>
        <p:spPr>
          <a:xfrm>
            <a:off x="5511144" y="3594768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</a:t>
            </a:r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6A90E1A-CD3C-4266-8463-4DB22F27660C}"/>
              </a:ext>
            </a:extLst>
          </p:cNvPr>
          <p:cNvSpPr txBox="1"/>
          <p:nvPr/>
        </p:nvSpPr>
        <p:spPr>
          <a:xfrm>
            <a:off x="5511143" y="4088468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D27DD2-3414-415B-A160-1725E78D1D1E}"/>
              </a:ext>
            </a:extLst>
          </p:cNvPr>
          <p:cNvSpPr txBox="1"/>
          <p:nvPr/>
        </p:nvSpPr>
        <p:spPr>
          <a:xfrm>
            <a:off x="5511143" y="4589264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***</a:t>
            </a:r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6544BBF-4FD7-43A3-A993-A974F14B95EF}"/>
              </a:ext>
            </a:extLst>
          </p:cNvPr>
          <p:cNvSpPr txBox="1"/>
          <p:nvPr/>
        </p:nvSpPr>
        <p:spPr>
          <a:xfrm>
            <a:off x="5511143" y="5004054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</a:t>
            </a:r>
            <a:r>
              <a:rPr lang="fr-FR" sz="2800" dirty="0">
                <a:solidFill>
                  <a:srgbClr val="FFC000"/>
                </a:solidFill>
              </a:rPr>
              <a:t>**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80218E8-C75D-4619-824B-8C8704AA9F66}"/>
              </a:ext>
            </a:extLst>
          </p:cNvPr>
          <p:cNvSpPr txBox="1"/>
          <p:nvPr/>
        </p:nvSpPr>
        <p:spPr>
          <a:xfrm>
            <a:off x="5511143" y="5439118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**</a:t>
            </a:r>
            <a:r>
              <a:rPr lang="fr-FR" sz="2800" dirty="0">
                <a:solidFill>
                  <a:srgbClr val="FFC000"/>
                </a:solidFill>
              </a:rPr>
              <a:t>*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4A2D5CEA-7989-45A0-B6DA-90BB954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014" y="2984829"/>
            <a:ext cx="2351373" cy="235137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E7A6524-2EA8-4AEF-948A-55374FD0F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54"/>
          <a:stretch/>
        </p:blipFill>
        <p:spPr>
          <a:xfrm>
            <a:off x="9524618" y="336984"/>
            <a:ext cx="1890305" cy="1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5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48937" y="2381378"/>
            <a:ext cx="8313732" cy="1499616"/>
          </a:xfrm>
        </p:spPr>
        <p:txBody>
          <a:bodyPr/>
          <a:lstStyle/>
          <a:p>
            <a:pPr algn="ctr"/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Merci !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2956" y="747132"/>
            <a:ext cx="735981" cy="1103970"/>
          </a:xfrm>
          <a:prstGeom prst="rect">
            <a:avLst/>
          </a:prstGeom>
          <a:solidFill>
            <a:srgbClr val="FEFBF4"/>
          </a:solidFill>
          <a:ln>
            <a:solidFill>
              <a:srgbClr val="FEFB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86B7C4-15BA-4200-B1F3-78B9EB58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961267">
            <a:off x="6397473" y="2707484"/>
            <a:ext cx="3588567" cy="27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fr-FR" sz="2800" dirty="0">
                <a:solidFill>
                  <a:srgbClr val="1873AC"/>
                </a:solidFill>
                <a:latin typeface="Pacifico" panose="02000000000000000000" pitchFamily="2" charset="0"/>
              </a:rPr>
              <a:t>« Internet sera à l’économie du 21è siècle ce que l’essence fut au 20è siècle. La puissance des ordinateurs c’est l’essence d’internet »</a:t>
            </a:r>
          </a:p>
          <a:p>
            <a:pPr fontAlgn="base"/>
            <a:r>
              <a:rPr lang="fr-FR" sz="2800" dirty="0">
                <a:solidFill>
                  <a:srgbClr val="1873AC"/>
                </a:solidFill>
                <a:latin typeface="Pacifico" panose="02000000000000000000" pitchFamily="2" charset="0"/>
              </a:rPr>
              <a:t>-Craig Barret</a:t>
            </a:r>
          </a:p>
        </p:txBody>
      </p:sp>
      <p:sp>
        <p:nvSpPr>
          <p:cNvPr id="2" name="Rectangle 1"/>
          <p:cNvSpPr/>
          <p:nvPr/>
        </p:nvSpPr>
        <p:spPr>
          <a:xfrm>
            <a:off x="512956" y="747132"/>
            <a:ext cx="735981" cy="1103970"/>
          </a:xfrm>
          <a:prstGeom prst="rect">
            <a:avLst/>
          </a:prstGeom>
          <a:solidFill>
            <a:srgbClr val="FEFBF4"/>
          </a:solidFill>
          <a:ln>
            <a:solidFill>
              <a:srgbClr val="FEFB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2</a:t>
            </a:fld>
            <a:endParaRPr lang="en-US" dirty="0">
              <a:latin typeface="Pacifico" charset="0"/>
              <a:ea typeface="Pacifico" charset="0"/>
              <a:cs typeface="Paci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86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3083" y="1937160"/>
            <a:ext cx="10557164" cy="4401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051665" y="2272759"/>
            <a:ext cx="411324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Créée en 2002 par S. WIDEROWSKI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Une ESN qui a du flaire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Située 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 Europe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 Inde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Entrée en bourse </a:t>
            </a:r>
            <a:r>
              <a:rPr lang="fr-FR" sz="1600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(Novembre 2017)</a:t>
            </a:r>
            <a:endParaRPr lang="fr-FR" dirty="0">
              <a:solidFill>
                <a:srgbClr val="247AA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Un partenaire de confiance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Propriétaire de locaux iconiques: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32 avenue Kléber (Paris 16)</a:t>
            </a:r>
          </a:p>
          <a:p>
            <a:pPr marL="1543050" lvl="3" indent="-171450">
              <a:buFont typeface="Courier New" panose="02070309020205020404" pitchFamily="49" charset="0"/>
              <a:buChar char="o"/>
            </a:pPr>
            <a:r>
              <a:rPr lang="fr-FR" sz="1200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 A (CDG-Étoile)</a:t>
            </a:r>
          </a:p>
          <a:p>
            <a:pPr marL="1543050" lvl="3" indent="-171450">
              <a:buFont typeface="Courier New" panose="02070309020205020404" pitchFamily="49" charset="0"/>
              <a:buChar char="o"/>
            </a:pPr>
            <a:r>
              <a:rPr lang="fr-FR" sz="1200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Métro 6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247AA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 dynamisme apporté par 2000 hommes et femmes</a:t>
            </a:r>
          </a:p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99" y="2392170"/>
            <a:ext cx="4719966" cy="3152937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3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9" y="430986"/>
            <a:ext cx="3254995" cy="18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2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3083" y="1937160"/>
            <a:ext cx="10557164" cy="4401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Sommaire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21105" r="35376" b="11087"/>
          <a:stretch/>
        </p:blipFill>
        <p:spPr>
          <a:xfrm>
            <a:off x="6675120" y="2377889"/>
            <a:ext cx="4371167" cy="344679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52603" y="2229633"/>
            <a:ext cx="51106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247AA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Le Projet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Objectifs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Présentation équipe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247AA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Organisation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Répartition des tâches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247AA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Technologies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Charte graphique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247AA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Prototype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47A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Démonstration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rgbClr val="247AA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Finalité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>
                <a:solidFill>
                  <a:srgbClr val="247AAE"/>
                </a:solidFill>
                <a:latin typeface="Open Sans Light" charset="0"/>
                <a:ea typeface="Open Sans Light" charset="0"/>
                <a:cs typeface="Open Sans Light" charset="0"/>
              </a:rPr>
              <a:t>Limites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>
                <a:solidFill>
                  <a:srgbClr val="247AAE"/>
                </a:solidFill>
                <a:latin typeface="Open Sans Light" charset="0"/>
                <a:ea typeface="Open Sans Light" charset="0"/>
                <a:cs typeface="Open Sans Light" charset="0"/>
              </a:rPr>
              <a:t>Apports personnels 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4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6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7759" y="1937159"/>
            <a:ext cx="10557164" cy="4401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Objectifs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252603" y="2229633"/>
            <a:ext cx="5110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058" name="Picture 10" descr="Image associ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03" y="2549101"/>
            <a:ext cx="3772316" cy="297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6014088" y="2451711"/>
            <a:ext cx="51106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47AA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Créer un site web affirmant la douce robustesse de Machouille: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247AAE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47AA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Rendre ce site: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 Light" charset="0"/>
                <a:ea typeface="Open Sans Light" charset="0"/>
                <a:cs typeface="Open Sans Light" charset="0"/>
              </a:rPr>
              <a:t>Intuitif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 Light" charset="0"/>
                <a:ea typeface="Open Sans Light" charset="0"/>
                <a:cs typeface="Open Sans Light" charset="0"/>
              </a:rPr>
              <a:t>Élégant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 Light" charset="0"/>
                <a:ea typeface="Open Sans Light" charset="0"/>
                <a:cs typeface="Open Sans Light" charset="0"/>
              </a:rPr>
              <a:t>« Responsive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b="1" dirty="0">
              <a:solidFill>
                <a:srgbClr val="247AAE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247AAE"/>
                </a:solidFill>
                <a:latin typeface="Open Sans SemiBold" charset="0"/>
                <a:ea typeface="Open Sans SemiBold" charset="0"/>
                <a:cs typeface="Open Sans SemiBold" charset="0"/>
              </a:rPr>
              <a:t>Permettre aux clients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 Light" charset="0"/>
                <a:ea typeface="Open Sans Light" charset="0"/>
                <a:cs typeface="Open Sans Light" charset="0"/>
              </a:rPr>
              <a:t>De se renseigner sur Machouille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 Light" charset="0"/>
                <a:ea typeface="Open Sans Light" charset="0"/>
                <a:cs typeface="Open Sans Light" charset="0"/>
              </a:rPr>
              <a:t>D’accéder à une boutique en ligne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 Light" charset="0"/>
                <a:ea typeface="Open Sans Light" charset="0"/>
                <a:cs typeface="Open Sans Light" charset="0"/>
              </a:rPr>
              <a:t>De prendre contact avec Machouille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47AAE"/>
                </a:solidFill>
                <a:latin typeface="Open Sans Light" charset="0"/>
                <a:ea typeface="Open Sans Light" charset="0"/>
                <a:cs typeface="Open Sans Light" charset="0"/>
              </a:rPr>
              <a:t>D’utiliser une carte interactive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247AAE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5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1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3083" y="1937160"/>
            <a:ext cx="10557164" cy="43884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>
                <a:solidFill>
                  <a:srgbClr val="1873AC"/>
                </a:solidFill>
                <a:latin typeface="Pacifico" panose="02000000000000000000" pitchFamily="2" charset="0"/>
              </a:rPr>
              <a:t>Vos Interlocuteurs</a:t>
            </a:r>
          </a:p>
        </p:txBody>
      </p:sp>
      <p:sp>
        <p:nvSpPr>
          <p:cNvPr id="4" name="Rechteck 617"/>
          <p:cNvSpPr/>
          <p:nvPr/>
        </p:nvSpPr>
        <p:spPr>
          <a:xfrm>
            <a:off x="5189436" y="2746330"/>
            <a:ext cx="1689702" cy="2592288"/>
          </a:xfrm>
          <a:prstGeom prst="rect">
            <a:avLst/>
          </a:prstGeom>
          <a:solidFill>
            <a:srgbClr val="EEAFAF"/>
          </a:solidFill>
          <a:ln>
            <a:solidFill>
              <a:srgbClr val="7D5E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b" anchorCtr="0"/>
          <a:lstStyle/>
          <a:p>
            <a:pPr algn="ctr" defTabSz="1843057"/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/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/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/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defTabSz="1843057"/>
            <a:endParaRPr lang="en-US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defTabSz="1843057"/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Julie COUSTENOBLE</a:t>
            </a:r>
          </a:p>
          <a:p>
            <a:pPr algn="ctr" defTabSz="1843057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Design</a:t>
            </a:r>
          </a:p>
        </p:txBody>
      </p:sp>
      <p:sp>
        <p:nvSpPr>
          <p:cNvPr id="5" name="Rechteck 617"/>
          <p:cNvSpPr>
            <a:spLocks/>
          </p:cNvSpPr>
          <p:nvPr/>
        </p:nvSpPr>
        <p:spPr>
          <a:xfrm>
            <a:off x="7139114" y="2746330"/>
            <a:ext cx="1689702" cy="2592288"/>
          </a:xfrm>
          <a:prstGeom prst="rect">
            <a:avLst/>
          </a:prstGeom>
          <a:solidFill>
            <a:srgbClr val="CBD3E0">
              <a:alpha val="70000"/>
            </a:srgbClr>
          </a:solidFill>
          <a:ln>
            <a:solidFill>
              <a:srgbClr val="0066A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b" anchorCtr="0"/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430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/>
            <a:r>
              <a:rPr lang="en-US" sz="1200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Joris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DEMANDRE</a:t>
            </a:r>
            <a:endParaRPr lang="en-US" sz="1200" b="1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defTabSz="1843057"/>
            <a:r>
              <a:rPr lang="fr-FR" sz="1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Création SVG</a:t>
            </a:r>
            <a:endParaRPr lang="en-US" sz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hteck 617"/>
          <p:cNvSpPr/>
          <p:nvPr/>
        </p:nvSpPr>
        <p:spPr>
          <a:xfrm>
            <a:off x="3244643" y="2746330"/>
            <a:ext cx="1689890" cy="2577047"/>
          </a:xfrm>
          <a:prstGeom prst="rect">
            <a:avLst/>
          </a:prstGeom>
          <a:solidFill>
            <a:srgbClr val="CBD3E0">
              <a:alpha val="70000"/>
            </a:srgbClr>
          </a:solidFill>
          <a:ln>
            <a:solidFill>
              <a:srgbClr val="0066A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b" anchorCtr="0"/>
          <a:lstStyle/>
          <a:p>
            <a:pPr algn="ctr" defTabSz="1843057"/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/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/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Medium" panose="02000603020000020003" pitchFamily="2" charset="0"/>
              <a:cs typeface="Calibri" pitchFamily="34" charset="0"/>
            </a:endParaRPr>
          </a:p>
          <a:p>
            <a:pPr algn="ctr" defTabSz="1843057"/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defTabSz="1843057"/>
            <a:endPara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defTabSz="1843057"/>
            <a:r>
              <a:rPr lang="fr-FR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Yannis LE GUEN</a:t>
            </a:r>
          </a:p>
          <a:p>
            <a:pPr algn="ctr" defTabSz="1843057"/>
            <a:r>
              <a:rPr lang="fr-FR" sz="1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Cadrage &amp; Design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10819" r="8545" b="7058"/>
          <a:stretch/>
        </p:blipFill>
        <p:spPr>
          <a:xfrm>
            <a:off x="3398695" y="2992294"/>
            <a:ext cx="1404574" cy="15926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10553" t="18817" r="10907"/>
          <a:stretch/>
        </p:blipFill>
        <p:spPr>
          <a:xfrm>
            <a:off x="7309817" y="3024978"/>
            <a:ext cx="1341012" cy="1559996"/>
          </a:xfrm>
          <a:prstGeom prst="rect">
            <a:avLst/>
          </a:prstGeom>
        </p:spPr>
      </p:pic>
      <p:pic>
        <p:nvPicPr>
          <p:cNvPr id="1026" name="Picture 2" descr="L’image contient peut-être : 1 person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62" y="3020938"/>
            <a:ext cx="1174250" cy="15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182264">
            <a:off x="6879376" y="274994"/>
            <a:ext cx="3588567" cy="2758415"/>
          </a:xfrm>
          <a:prstGeom prst="rect">
            <a:avLst/>
          </a:prstGeom>
        </p:spPr>
      </p:pic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6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72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7759" y="1937159"/>
            <a:ext cx="10557164" cy="4401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Répartition des taches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252603" y="2229633"/>
            <a:ext cx="5110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86" y="2049858"/>
            <a:ext cx="10088309" cy="392921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9670" y="5958566"/>
            <a:ext cx="170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47AAE"/>
                </a:solidFill>
              </a:rPr>
              <a:t>Tout le monde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363222" y="5948498"/>
            <a:ext cx="170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47AAE"/>
                </a:solidFill>
              </a:rPr>
              <a:t>Julie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24571" y="5946051"/>
            <a:ext cx="170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47AAE"/>
                </a:solidFill>
              </a:rPr>
              <a:t>Joris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527246" y="5942294"/>
            <a:ext cx="170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47AAE"/>
                </a:solidFill>
              </a:rPr>
              <a:t>Yannis</a:t>
            </a:r>
          </a:p>
        </p:txBody>
      </p:sp>
      <p:sp>
        <p:nvSpPr>
          <p:cNvPr id="9" name="Rectangle 8"/>
          <p:cNvSpPr/>
          <p:nvPr/>
        </p:nvSpPr>
        <p:spPr>
          <a:xfrm>
            <a:off x="2560992" y="6034515"/>
            <a:ext cx="328837" cy="217433"/>
          </a:xfrm>
          <a:prstGeom prst="rect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6943429" y="6038984"/>
            <a:ext cx="328837" cy="217433"/>
          </a:xfrm>
          <a:prstGeom prst="rect">
            <a:avLst/>
          </a:prstGeom>
          <a:solidFill>
            <a:srgbClr val="1873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8399266" y="6034514"/>
            <a:ext cx="328837" cy="2174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10243969" y="6025482"/>
            <a:ext cx="328837" cy="2174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7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19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7759" y="1833465"/>
            <a:ext cx="10557164" cy="45510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Technologies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252603" y="2229633"/>
            <a:ext cx="5110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fr-FR" dirty="0">
              <a:solidFill>
                <a:srgbClr val="247AAE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8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DA3E5A-B42F-48C6-B8BC-880318AA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4" r="9221"/>
          <a:stretch/>
        </p:blipFill>
        <p:spPr>
          <a:xfrm>
            <a:off x="3728421" y="5437900"/>
            <a:ext cx="1573768" cy="8255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F4A9EE-C4A0-4E86-BC1D-6A76B2748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37" y="1875213"/>
            <a:ext cx="2186354" cy="10931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0C8F8E5-EDBE-4C1A-82D5-48DDD926AD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723"/>
          <a:stretch/>
        </p:blipFill>
        <p:spPr>
          <a:xfrm>
            <a:off x="6619608" y="5280074"/>
            <a:ext cx="757697" cy="101694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5B04037-EBC7-497F-9D46-EECFF02BE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664" y="3045357"/>
            <a:ext cx="2107793" cy="2107793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2B7FA244-91EC-4169-8B40-0FC4475861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1358" y="2229633"/>
            <a:ext cx="797387" cy="7766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EEA4DD2-EB0E-4661-A778-036FB0EB75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1886" y="3284855"/>
            <a:ext cx="674372" cy="94982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66439D4-CD26-4652-8370-6A9B07AB9F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4445" y="2968871"/>
            <a:ext cx="2414374" cy="1140121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36A57651-6A81-41C6-AF62-2DC6130D55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63713" y="4369168"/>
            <a:ext cx="829117" cy="808555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E0623D94-B80E-4C09-A18A-27E4466EFA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3057" y="2007865"/>
            <a:ext cx="1037492" cy="103749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8231664-D41E-4D3C-B457-52AF606C3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67"/>
          <a:stretch/>
        </p:blipFill>
        <p:spPr>
          <a:xfrm>
            <a:off x="8017454" y="4627747"/>
            <a:ext cx="822760" cy="105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630" y="6384519"/>
            <a:ext cx="459072" cy="4466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7759" y="1937159"/>
            <a:ext cx="10557164" cy="4401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>
                <a:solidFill>
                  <a:srgbClr val="247AAE"/>
                </a:solidFill>
                <a:latin typeface="Pacifico" panose="02000000000000000000" pitchFamily="2" charset="0"/>
              </a:rPr>
              <a:t>Charte graphique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57759" y="2549101"/>
            <a:ext cx="411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charset="2"/>
              <a:buChar char="§"/>
            </a:pPr>
            <a:endParaRPr lang="fr-FR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247AAE"/>
                </a:solidFill>
                <a:latin typeface="Open Sans" charset="0"/>
                <a:ea typeface="Open Sans" charset="0"/>
                <a:cs typeface="Open Sans" charset="0"/>
              </a:rPr>
              <a:t>IP2 - IT For Business</a:t>
            </a:r>
            <a:endParaRPr lang="en-US" dirty="0">
              <a:solidFill>
                <a:srgbClr val="247AA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FAB73BC-B049-4115-A692-8D63A059BFB8}" type="slidenum">
              <a:rPr lang="en-US" sz="1800" smtClean="0">
                <a:latin typeface="Pacifico" charset="0"/>
                <a:ea typeface="Pacifico" charset="0"/>
                <a:cs typeface="Pacifico" charset="0"/>
              </a:rPr>
              <a:pPr algn="ctr"/>
              <a:t>9</a:t>
            </a:fld>
            <a:endParaRPr lang="en-US" sz="1800" dirty="0">
              <a:latin typeface="Pacifico" charset="0"/>
              <a:ea typeface="Pacifico" charset="0"/>
              <a:cs typeface="Pacifico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60B35F-7C86-4776-B27D-5B6FF7DB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263" y="413425"/>
            <a:ext cx="1779428" cy="1250290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AE0252C9-578D-4004-B981-A0BB315EC2A0}"/>
              </a:ext>
            </a:extLst>
          </p:cNvPr>
          <p:cNvGrpSpPr/>
          <p:nvPr/>
        </p:nvGrpSpPr>
        <p:grpSpPr>
          <a:xfrm>
            <a:off x="2497841" y="2669729"/>
            <a:ext cx="2348888" cy="2831518"/>
            <a:chOff x="2101200" y="2645530"/>
            <a:chExt cx="2348888" cy="2831518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29E1A7FA-C3C9-4859-9726-B62B81DE1B24}"/>
                </a:ext>
              </a:extLst>
            </p:cNvPr>
            <p:cNvGrpSpPr/>
            <p:nvPr/>
          </p:nvGrpSpPr>
          <p:grpSpPr>
            <a:xfrm>
              <a:off x="2101200" y="3686850"/>
              <a:ext cx="2348888" cy="1790198"/>
              <a:chOff x="1496603" y="2279759"/>
              <a:chExt cx="2348888" cy="1790198"/>
            </a:xfrm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CE726D50-5468-4114-981B-7AF745C67BF0}"/>
                  </a:ext>
                </a:extLst>
              </p:cNvPr>
              <p:cNvSpPr/>
              <p:nvPr/>
            </p:nvSpPr>
            <p:spPr>
              <a:xfrm>
                <a:off x="3081105" y="2279759"/>
                <a:ext cx="761133" cy="761133"/>
              </a:xfrm>
              <a:prstGeom prst="ellipse">
                <a:avLst/>
              </a:prstGeom>
              <a:solidFill>
                <a:srgbClr val="1873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6B0AC1EA-1C91-43BA-B00E-B557FC0CB12B}"/>
                  </a:ext>
                </a:extLst>
              </p:cNvPr>
              <p:cNvSpPr/>
              <p:nvPr/>
            </p:nvSpPr>
            <p:spPr>
              <a:xfrm>
                <a:off x="3081105" y="2789562"/>
                <a:ext cx="761133" cy="761133"/>
              </a:xfrm>
              <a:prstGeom prst="ellipse">
                <a:avLst/>
              </a:prstGeom>
              <a:solidFill>
                <a:srgbClr val="FBFA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351D9555-D523-469E-851A-F960F7B465F0}"/>
                  </a:ext>
                </a:extLst>
              </p:cNvPr>
              <p:cNvSpPr/>
              <p:nvPr/>
            </p:nvSpPr>
            <p:spPr>
              <a:xfrm>
                <a:off x="3084358" y="3308824"/>
                <a:ext cx="761133" cy="761133"/>
              </a:xfrm>
              <a:prstGeom prst="ellipse">
                <a:avLst/>
              </a:prstGeom>
              <a:solidFill>
                <a:srgbClr val="F59D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70B52FC-AA8E-43E4-AB39-CFFBCA35EE0C}"/>
                  </a:ext>
                </a:extLst>
              </p:cNvPr>
              <p:cNvSpPr txBox="1"/>
              <p:nvPr/>
            </p:nvSpPr>
            <p:spPr>
              <a:xfrm>
                <a:off x="1496603" y="2480659"/>
                <a:ext cx="1217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#1873AC</a:t>
                </a:r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729207FC-99B6-46B5-89FD-F16722019D2B}"/>
                  </a:ext>
                </a:extLst>
              </p:cNvPr>
              <p:cNvSpPr txBox="1"/>
              <p:nvPr/>
            </p:nvSpPr>
            <p:spPr>
              <a:xfrm>
                <a:off x="1499716" y="3528712"/>
                <a:ext cx="1074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#F59DB3</a:t>
                </a: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2977DA5-F7D5-4B48-A3C8-373C4AF423B2}"/>
                  </a:ext>
                </a:extLst>
              </p:cNvPr>
              <p:cNvSpPr txBox="1"/>
              <p:nvPr/>
            </p:nvSpPr>
            <p:spPr>
              <a:xfrm>
                <a:off x="1496603" y="3004685"/>
                <a:ext cx="1217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#FBF7CD</a:t>
                </a:r>
              </a:p>
            </p:txBody>
          </p:sp>
        </p:grpSp>
        <p:sp>
          <p:nvSpPr>
            <p:cNvPr id="30" name="Titre 1">
              <a:extLst>
                <a:ext uri="{FF2B5EF4-FFF2-40B4-BE49-F238E27FC236}">
                  <a16:creationId xmlns:a16="http://schemas.microsoft.com/office/drawing/2014/main" id="{44041083-8FB9-435F-8539-E532EAFF3F86}"/>
                </a:ext>
              </a:extLst>
            </p:cNvPr>
            <p:cNvSpPr txBox="1">
              <a:spLocks/>
            </p:cNvSpPr>
            <p:nvPr/>
          </p:nvSpPr>
          <p:spPr>
            <a:xfrm>
              <a:off x="2641438" y="2645530"/>
              <a:ext cx="1355085" cy="7785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5000" kern="1200" cap="all" spc="1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800" cap="none" dirty="0">
                  <a:solidFill>
                    <a:srgbClr val="002060"/>
                  </a:solidFill>
                  <a:latin typeface="Pacifico" panose="02000000000000000000" pitchFamily="2" charset="0"/>
                </a:rPr>
                <a:t>Le logo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FFF390A-1728-4683-8D72-30D0E90ADA02}"/>
              </a:ext>
            </a:extLst>
          </p:cNvPr>
          <p:cNvGrpSpPr/>
          <p:nvPr/>
        </p:nvGrpSpPr>
        <p:grpSpPr>
          <a:xfrm>
            <a:off x="6649177" y="2696774"/>
            <a:ext cx="2348888" cy="2831518"/>
            <a:chOff x="6581168" y="2795741"/>
            <a:chExt cx="2348888" cy="2831518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CB0BF4B1-3426-4140-BCA3-D743E9431BA6}"/>
                </a:ext>
              </a:extLst>
            </p:cNvPr>
            <p:cNvGrpSpPr/>
            <p:nvPr/>
          </p:nvGrpSpPr>
          <p:grpSpPr>
            <a:xfrm>
              <a:off x="6581168" y="3837061"/>
              <a:ext cx="2348888" cy="1790198"/>
              <a:chOff x="1496603" y="2279759"/>
              <a:chExt cx="2348888" cy="1790198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3E5C6F9A-FF86-4201-BB13-01F77E91CD47}"/>
                  </a:ext>
                </a:extLst>
              </p:cNvPr>
              <p:cNvSpPr/>
              <p:nvPr/>
            </p:nvSpPr>
            <p:spPr>
              <a:xfrm>
                <a:off x="3081105" y="2279759"/>
                <a:ext cx="761133" cy="761133"/>
              </a:xfrm>
              <a:prstGeom prst="ellipse">
                <a:avLst/>
              </a:prstGeom>
              <a:solidFill>
                <a:srgbClr val="2927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4676AF7B-028D-42E1-B237-FD684A39728B}"/>
                  </a:ext>
                </a:extLst>
              </p:cNvPr>
              <p:cNvSpPr/>
              <p:nvPr/>
            </p:nvSpPr>
            <p:spPr>
              <a:xfrm>
                <a:off x="3081105" y="2789562"/>
                <a:ext cx="761133" cy="761133"/>
              </a:xfrm>
              <a:prstGeom prst="ellipse">
                <a:avLst/>
              </a:prstGeom>
              <a:solidFill>
                <a:srgbClr val="FDFA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708A9D75-EFD4-434E-9CFC-D0C3A7589AE9}"/>
                  </a:ext>
                </a:extLst>
              </p:cNvPr>
              <p:cNvSpPr/>
              <p:nvPr/>
            </p:nvSpPr>
            <p:spPr>
              <a:xfrm>
                <a:off x="3084358" y="3308824"/>
                <a:ext cx="761133" cy="761133"/>
              </a:xfrm>
              <a:prstGeom prst="ellipse">
                <a:avLst/>
              </a:prstGeom>
              <a:solidFill>
                <a:srgbClr val="FAE0E0"/>
              </a:solidFill>
              <a:ln w="3175">
                <a:solidFill>
                  <a:srgbClr val="FDFA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DCB30F57-3D62-487B-8100-4621AB987AC4}"/>
                  </a:ext>
                </a:extLst>
              </p:cNvPr>
              <p:cNvSpPr txBox="1"/>
              <p:nvPr/>
            </p:nvSpPr>
            <p:spPr>
              <a:xfrm>
                <a:off x="1496603" y="2480659"/>
                <a:ext cx="1217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#29276E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56033866-08D2-4AB1-8797-1112A921F08D}"/>
                  </a:ext>
                </a:extLst>
              </p:cNvPr>
              <p:cNvSpPr txBox="1"/>
              <p:nvPr/>
            </p:nvSpPr>
            <p:spPr>
              <a:xfrm>
                <a:off x="1496603" y="2982527"/>
                <a:ext cx="1074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#FDFAF3</a:t>
                </a:r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4F3B9B0-6494-49A3-A8E3-8CAE83533FFA}"/>
                  </a:ext>
                </a:extLst>
              </p:cNvPr>
              <p:cNvSpPr txBox="1"/>
              <p:nvPr/>
            </p:nvSpPr>
            <p:spPr>
              <a:xfrm>
                <a:off x="1496604" y="3502014"/>
                <a:ext cx="1217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#FAE0E0</a:t>
                </a:r>
              </a:p>
            </p:txBody>
          </p:sp>
        </p:grpSp>
        <p:sp>
          <p:nvSpPr>
            <p:cNvPr id="38" name="Titre 1">
              <a:extLst>
                <a:ext uri="{FF2B5EF4-FFF2-40B4-BE49-F238E27FC236}">
                  <a16:creationId xmlns:a16="http://schemas.microsoft.com/office/drawing/2014/main" id="{59E5B28B-45DA-4205-AB5E-8D69E47B5689}"/>
                </a:ext>
              </a:extLst>
            </p:cNvPr>
            <p:cNvSpPr txBox="1">
              <a:spLocks/>
            </p:cNvSpPr>
            <p:nvPr/>
          </p:nvSpPr>
          <p:spPr>
            <a:xfrm>
              <a:off x="7121406" y="2795741"/>
              <a:ext cx="1355085" cy="7785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5000" kern="1200" cap="all" spc="1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2800" cap="none" dirty="0">
                  <a:solidFill>
                    <a:srgbClr val="002060"/>
                  </a:solidFill>
                  <a:latin typeface="Pacifico" panose="02000000000000000000" pitchFamily="2" charset="0"/>
                </a:rPr>
                <a:t>Le 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51156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Machouille">
      <a:dk1>
        <a:srgbClr val="29276E"/>
      </a:dk1>
      <a:lt1>
        <a:srgbClr val="FDFAF3"/>
      </a:lt1>
      <a:dk2>
        <a:srgbClr val="29276E"/>
      </a:dk2>
      <a:lt2>
        <a:srgbClr val="FDFAF3"/>
      </a:lt2>
      <a:accent1>
        <a:srgbClr val="FAE0E0"/>
      </a:accent1>
      <a:accent2>
        <a:srgbClr val="FCAE3B"/>
      </a:accent2>
      <a:accent3>
        <a:srgbClr val="27CED7"/>
      </a:accent3>
      <a:accent4>
        <a:srgbClr val="9D43B9"/>
      </a:accent4>
      <a:accent5>
        <a:srgbClr val="4F3827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Words>337</Words>
  <Application>Microsoft Office PowerPoint</Application>
  <PresentationFormat>Grand écran</PresentationFormat>
  <Paragraphs>207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31" baseType="lpstr">
      <vt:lpstr>Arial</vt:lpstr>
      <vt:lpstr>Avenir Book</vt:lpstr>
      <vt:lpstr>Avenir Medium</vt:lpstr>
      <vt:lpstr>Calibri</vt:lpstr>
      <vt:lpstr>Courier New</vt:lpstr>
      <vt:lpstr>Impact</vt:lpstr>
      <vt:lpstr>Open Sans</vt:lpstr>
      <vt:lpstr>Open Sans Light</vt:lpstr>
      <vt:lpstr>Open Sans SemiBold</vt:lpstr>
      <vt:lpstr>Pacifico</vt:lpstr>
      <vt:lpstr>Tw Cen MT</vt:lpstr>
      <vt:lpstr>Tw Cen MT Condensed</vt:lpstr>
      <vt:lpstr>Wingdings</vt:lpstr>
      <vt:lpstr>Wingdings 3</vt:lpstr>
      <vt:lpstr>Intégral</vt:lpstr>
      <vt:lpstr>Machouillons le web!</vt:lpstr>
      <vt:lpstr>Présentation PowerPoint</vt:lpstr>
      <vt:lpstr>Présentation PowerPoint</vt:lpstr>
      <vt:lpstr>Sommaire</vt:lpstr>
      <vt:lpstr>Objectifs</vt:lpstr>
      <vt:lpstr>Vos Interlocuteurs</vt:lpstr>
      <vt:lpstr>Répartition des taches</vt:lpstr>
      <vt:lpstr>Technologies</vt:lpstr>
      <vt:lpstr>Charte graphique</vt:lpstr>
      <vt:lpstr>Charte graphique</vt:lpstr>
      <vt:lpstr>Démonstration</vt:lpstr>
      <vt:lpstr>Limites</vt:lpstr>
      <vt:lpstr>Montée en Compétences</vt:lpstr>
      <vt:lpstr>Montée en Compétences</vt:lpstr>
      <vt:lpstr>Montée en Compétences</vt:lpstr>
      <vt:lpstr>Merci !</vt:lpstr>
    </vt:vector>
  </TitlesOfParts>
  <Company>IUT PARIS DESCARTES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Yannis BELKEBIR LE GUEN</dc:creator>
  <cp:lastModifiedBy>JJ Cous</cp:lastModifiedBy>
  <cp:revision>47</cp:revision>
  <dcterms:created xsi:type="dcterms:W3CDTF">2017-12-20T08:35:53Z</dcterms:created>
  <dcterms:modified xsi:type="dcterms:W3CDTF">2017-12-21T17:17:42Z</dcterms:modified>
</cp:coreProperties>
</file>